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IBM Plex Sans Medium"/>
      <p:regular r:id="rId18"/>
    </p:embeddedFont>
    <p:embeddedFont>
      <p:font typeface="IBM Plex Sans Medium"/>
      <p:regular r:id="rId19"/>
    </p:embeddedFont>
    <p:embeddedFont>
      <p:font typeface="IBM Plex Sans Medium"/>
      <p:regular r:id="rId20"/>
    </p:embeddedFont>
    <p:embeddedFont>
      <p:font typeface="IBM Plex Sans Medium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  <p:embeddedFont>
      <p:font typeface="Roboto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Relationship Id="rId24" Type="http://schemas.openxmlformats.org/officeDocument/2006/relationships/font" Target="fonts/font7.fntdata"/><Relationship Id="rId25" Type="http://schemas.openxmlformats.org/officeDocument/2006/relationships/font" Target="fonts/font8.fntdata"/></Relationships>
</file>

<file path=ppt/media/>
</file>

<file path=ppt/media/image-1-1.png>
</file>

<file path=ppt/media/image-11-1.png>
</file>

<file path=ppt/media/image-11-2.png>
</file>

<file path=ppt/media/image-11-3.png>
</file>

<file path=ppt/media/image-2-1.png>
</file>

<file path=ppt/media/image-3-1.png>
</file>

<file path=ppt/media/image-4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image" Target="../media/image-11-3.png"/><Relationship Id="rId4" Type="http://schemas.openxmlformats.org/officeDocument/2006/relationships/slideLayout" Target="../slideLayouts/slideLayout12.xml"/><Relationship Id="rId5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slideLayout" Target="../slideLayouts/slideLayout8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Основи JavaScript: Курс для початківців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Ласкаво просимо на курс вивчення JavaScript! Ми розглянемо основи мови програмування, яка змінила веб-розробку.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847" y="534352"/>
            <a:ext cx="4856440" cy="606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Приклад функції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679847" y="1529834"/>
            <a:ext cx="13270706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Розглянемо структуру та використання функцій в JavaScript на прикладі:</a:t>
            </a:r>
            <a:endParaRPr lang="en-US" sz="1500" dirty="0"/>
          </a:p>
        </p:txBody>
      </p:sp>
      <p:sp>
        <p:nvSpPr>
          <p:cNvPr id="4" name="Shape 2"/>
          <p:cNvSpPr/>
          <p:nvPr/>
        </p:nvSpPr>
        <p:spPr>
          <a:xfrm>
            <a:off x="679847" y="2059186"/>
            <a:ext cx="13270706" cy="3089077"/>
          </a:xfrm>
          <a:prstGeom prst="roundRect">
            <a:avLst>
              <a:gd name="adj" fmla="val 943"/>
            </a:avLst>
          </a:prstGeom>
          <a:solidFill>
            <a:srgbClr val="4D1F00"/>
          </a:solidFill>
          <a:ln/>
        </p:spPr>
      </p:sp>
      <p:sp>
        <p:nvSpPr>
          <p:cNvPr id="5" name="Shape 3"/>
          <p:cNvSpPr/>
          <p:nvPr/>
        </p:nvSpPr>
        <p:spPr>
          <a:xfrm>
            <a:off x="670203" y="2059186"/>
            <a:ext cx="13289994" cy="3089077"/>
          </a:xfrm>
          <a:prstGeom prst="roundRect">
            <a:avLst>
              <a:gd name="adj" fmla="val 943"/>
            </a:avLst>
          </a:prstGeom>
          <a:solidFill>
            <a:srgbClr val="4D1F00"/>
          </a:solidFill>
          <a:ln/>
        </p:spPr>
      </p:sp>
      <p:sp>
        <p:nvSpPr>
          <p:cNvPr id="6" name="Text 4"/>
          <p:cNvSpPr/>
          <p:nvPr/>
        </p:nvSpPr>
        <p:spPr>
          <a:xfrm>
            <a:off x="864394" y="2204799"/>
            <a:ext cx="12901613" cy="2797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Оголошення функції</a:t>
            </a:r>
            <a:endParaRPr lang="en-US" sz="1500" dirty="0"/>
          </a:p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function greet(name) {</a:t>
            </a:r>
            <a:endParaRPr lang="en-US" sz="1500" dirty="0"/>
          </a:p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// Тіло функції</a:t>
            </a:r>
            <a:endParaRPr lang="en-US" sz="1500" dirty="0"/>
          </a:p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return "Привіт, " + name + "!";</a:t>
            </a:r>
            <a:endParaRPr lang="en-US" sz="1500" dirty="0"/>
          </a:p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00" dirty="0"/>
          </a:p>
          <a:p>
            <a:pPr algn="l" indent="0" marL="0">
              <a:lnSpc>
                <a:spcPts val="2400"/>
              </a:lnSpc>
              <a:buNone/>
            </a:pPr>
            <a:endParaRPr lang="en-US" sz="1500" dirty="0"/>
          </a:p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Виклик функції</a:t>
            </a:r>
            <a:endParaRPr lang="en-US" sz="1500" dirty="0"/>
          </a:p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userName = "Аліса";</a:t>
            </a:r>
            <a:endParaRPr lang="en-US" sz="1500" dirty="0"/>
          </a:p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console.log(greet(userName)); // Вивід у консоль: Привіт, Аліса!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79847" y="5560933"/>
            <a:ext cx="2428161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Оголошення функції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679847" y="6058495"/>
            <a:ext cx="410718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Створюємо функцію з назвою greet, яка приймає параметр name.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5268516" y="5560933"/>
            <a:ext cx="2428161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Тіло функції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5268516" y="6058495"/>
            <a:ext cx="410718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Конкатенація рядків для формування привітання, яке повертається як результат.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9857184" y="5560933"/>
            <a:ext cx="2428161" cy="303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Виклик функції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9857184" y="6058495"/>
            <a:ext cx="4107180" cy="9326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Створюємо змінну для імені користувача і передаємо її як аргумент при виклику функції.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679847" y="7384375"/>
            <a:ext cx="13270706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Функції дозволяють створювати багаторазово використовуваний код, який може приймати дані, обробляти їх та повертати результат.</a:t>
            </a:r>
            <a:endParaRPr lang="en-US" sz="15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10308"/>
            <a:ext cx="67601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Практичне застосування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672715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Веб-сайти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Створення інтерактивних елементів та динамічного контенту.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2672715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5030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Мобільні додатки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993487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Розробка кросплатформних додатків з React Native.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38" y="2672715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5029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Серверна розробка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993368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Створення API та серверної логіки з Node.js.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8606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Зміст курсу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9016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513266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090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Вступ до JavaScript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58057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Історія та значення мови у сучасній розробці.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667" y="509016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9" name="Text 6"/>
          <p:cNvSpPr/>
          <p:nvPr/>
        </p:nvSpPr>
        <p:spPr>
          <a:xfrm>
            <a:off x="7513737" y="513266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65783" y="5090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Синтаксис та основи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65783" y="558057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Правила написання коду та базові принципи.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42544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3" name="Text 10"/>
          <p:cNvSpPr/>
          <p:nvPr/>
        </p:nvSpPr>
        <p:spPr>
          <a:xfrm>
            <a:off x="878860" y="646795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425446"/>
            <a:ext cx="39839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Змінні, типи даних та функції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915864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Основні будівельні блоки програм JavaScript.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8667" y="642544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7" name="Text 14"/>
          <p:cNvSpPr/>
          <p:nvPr/>
        </p:nvSpPr>
        <p:spPr>
          <a:xfrm>
            <a:off x="7513737" y="646795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65783" y="6425446"/>
            <a:ext cx="30091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Структури управління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65783" y="6915864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Керування потоком виконання програми.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86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Вступ до JavaScript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35341" y="1907619"/>
            <a:ext cx="30480" cy="5463183"/>
          </a:xfrm>
          <a:prstGeom prst="roundRect">
            <a:avLst>
              <a:gd name="adj" fmla="val 111628"/>
            </a:avLst>
          </a:prstGeom>
          <a:solidFill>
            <a:srgbClr val="61646A"/>
          </a:solidFill>
          <a:ln/>
        </p:spPr>
      </p:sp>
      <p:sp>
        <p:nvSpPr>
          <p:cNvPr id="5" name="Shape 2"/>
          <p:cNvSpPr/>
          <p:nvPr/>
        </p:nvSpPr>
        <p:spPr>
          <a:xfrm>
            <a:off x="6760012" y="2402681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61646A"/>
          </a:solidFill>
          <a:ln/>
        </p:spPr>
      </p:sp>
      <p:sp>
        <p:nvSpPr>
          <p:cNvPr id="6" name="Shape 3"/>
          <p:cNvSpPr/>
          <p:nvPr/>
        </p:nvSpPr>
        <p:spPr>
          <a:xfrm>
            <a:off x="6280190" y="216277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7" name="Text 4"/>
          <p:cNvSpPr/>
          <p:nvPr/>
        </p:nvSpPr>
        <p:spPr>
          <a:xfrm>
            <a:off x="6365260" y="220527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669411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Створення (1995)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669411" y="2624852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Розроблена Бренданом Айком як мова сценаріїв для браузера Netscape.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760012" y="4299347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61646A"/>
          </a:solidFill>
          <a:ln/>
        </p:spPr>
      </p:sp>
      <p:sp>
        <p:nvSpPr>
          <p:cNvPr id="11" name="Shape 8"/>
          <p:cNvSpPr/>
          <p:nvPr/>
        </p:nvSpPr>
        <p:spPr>
          <a:xfrm>
            <a:off x="6280190" y="40594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2" name="Text 9"/>
          <p:cNvSpPr/>
          <p:nvPr/>
        </p:nvSpPr>
        <p:spPr>
          <a:xfrm>
            <a:off x="6365260" y="410194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669411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Стандартизація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669411" y="4521517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Стала однією з найпопулярніших мов програмування у світі.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760012" y="6196013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61646A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0190" y="59561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84B51"/>
          </a:solidFill>
          <a:ln/>
        </p:spPr>
      </p:sp>
      <p:sp>
        <p:nvSpPr>
          <p:cNvPr id="17" name="Text 14"/>
          <p:cNvSpPr/>
          <p:nvPr/>
        </p:nvSpPr>
        <p:spPr>
          <a:xfrm>
            <a:off x="6365260" y="599860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669411" y="5927765"/>
            <a:ext cx="30901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Сучасне використання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669411" y="6418183"/>
            <a:ext cx="616719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Використовується для веб-розробки, серверних додатків та мобільних платформ.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7012"/>
            <a:ext cx="57185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Синтаксис JavaScript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484B51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82766"/>
            <a:ext cx="30564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Чутливість до регістру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myVariable та myvariable вважаються різними змінними.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484B51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Крапка з комою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Оператори зазвичай завершуються крапкою з комою (;).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Розміщення коду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3275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Код може бути в тегах &lt;script&gt; або у зовнішніх файлах .js.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353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Змінні в JavaScript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111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var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92272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Традиційний спосіб оголошення змінних з функціональною областю видимості.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5236131"/>
            <a:ext cx="3978116" cy="702945"/>
          </a:xfrm>
          <a:prstGeom prst="roundRect">
            <a:avLst>
              <a:gd name="adj" fmla="val 4840"/>
            </a:avLst>
          </a:prstGeom>
          <a:solidFill>
            <a:srgbClr val="4D1F00"/>
          </a:solidFill>
          <a:ln/>
        </p:spPr>
      </p:sp>
      <p:sp>
        <p:nvSpPr>
          <p:cNvPr id="6" name="Shape 4"/>
          <p:cNvSpPr/>
          <p:nvPr/>
        </p:nvSpPr>
        <p:spPr>
          <a:xfrm>
            <a:off x="782479" y="5236131"/>
            <a:ext cx="4000738" cy="702945"/>
          </a:xfrm>
          <a:prstGeom prst="roundRect">
            <a:avLst>
              <a:gd name="adj" fmla="val 4840"/>
            </a:avLst>
          </a:prstGeom>
          <a:solidFill>
            <a:srgbClr val="4D1F00"/>
          </a:solidFill>
          <a:ln/>
        </p:spPr>
      </p:sp>
      <p:sp>
        <p:nvSpPr>
          <p:cNvPr id="7" name="Text 5"/>
          <p:cNvSpPr/>
          <p:nvPr/>
        </p:nvSpPr>
        <p:spPr>
          <a:xfrm>
            <a:off x="1009293" y="5406152"/>
            <a:ext cx="35471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var myVariable = 10;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33111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let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332928" y="3892272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Сучасний спосіб оголошення змінних з блоковою областю видимості.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332928" y="5236131"/>
            <a:ext cx="3978116" cy="702945"/>
          </a:xfrm>
          <a:prstGeom prst="roundRect">
            <a:avLst>
              <a:gd name="adj" fmla="val 4840"/>
            </a:avLst>
          </a:prstGeom>
          <a:solidFill>
            <a:srgbClr val="4D1F00"/>
          </a:solidFill>
          <a:ln/>
        </p:spPr>
      </p:sp>
      <p:sp>
        <p:nvSpPr>
          <p:cNvPr id="11" name="Shape 9"/>
          <p:cNvSpPr/>
          <p:nvPr/>
        </p:nvSpPr>
        <p:spPr>
          <a:xfrm>
            <a:off x="5321618" y="5236131"/>
            <a:ext cx="4000738" cy="702945"/>
          </a:xfrm>
          <a:prstGeom prst="roundRect">
            <a:avLst>
              <a:gd name="adj" fmla="val 4840"/>
            </a:avLst>
          </a:prstGeom>
          <a:solidFill>
            <a:srgbClr val="4D1F00"/>
          </a:solidFill>
          <a:ln/>
        </p:spPr>
      </p:sp>
      <p:sp>
        <p:nvSpPr>
          <p:cNvPr id="12" name="Text 10"/>
          <p:cNvSpPr/>
          <p:nvPr/>
        </p:nvSpPr>
        <p:spPr>
          <a:xfrm>
            <a:off x="5548432" y="5406152"/>
            <a:ext cx="35471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let name = "Аліса";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872067" y="33111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const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872067" y="3892272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Для оголошення констант, значення яких не можна змінити.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872067" y="4873228"/>
            <a:ext cx="3978116" cy="702945"/>
          </a:xfrm>
          <a:prstGeom prst="roundRect">
            <a:avLst>
              <a:gd name="adj" fmla="val 4840"/>
            </a:avLst>
          </a:prstGeom>
          <a:solidFill>
            <a:srgbClr val="4D1F00"/>
          </a:solidFill>
          <a:ln/>
        </p:spPr>
      </p:sp>
      <p:sp>
        <p:nvSpPr>
          <p:cNvPr id="16" name="Shape 14"/>
          <p:cNvSpPr/>
          <p:nvPr/>
        </p:nvSpPr>
        <p:spPr>
          <a:xfrm>
            <a:off x="9860756" y="4873228"/>
            <a:ext cx="4000738" cy="702945"/>
          </a:xfrm>
          <a:prstGeom prst="roundRect">
            <a:avLst>
              <a:gd name="adj" fmla="val 4840"/>
            </a:avLst>
          </a:prstGeom>
          <a:solidFill>
            <a:srgbClr val="4D1F00"/>
          </a:solidFill>
          <a:ln/>
        </p:spPr>
      </p:sp>
      <p:sp>
        <p:nvSpPr>
          <p:cNvPr id="17" name="Text 15"/>
          <p:cNvSpPr/>
          <p:nvPr/>
        </p:nvSpPr>
        <p:spPr>
          <a:xfrm>
            <a:off x="10087570" y="5043249"/>
            <a:ext cx="35471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PI = 3.14;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399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Типи даних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688919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Number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973128"/>
            <a:ext cx="30054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Числові значення: цілі числа та числа з плаваючою точкою (10, 3.14).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446" y="4688919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String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5973128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Текстові дані в лапках ("Привіт, світ!").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4688919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Boolean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973128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Логічні значення true або false.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0997" y="4688919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482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Array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5973128"/>
            <a:ext cx="300561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Колекції значень [1, 2, 3].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2236"/>
            <a:ext cx="62719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Оператори в JavaScript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02330" y="3574494"/>
            <a:ext cx="7825621" cy="782562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82239" y="5780723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30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2330" y="3574494"/>
            <a:ext cx="7825621" cy="78256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23748" y="4313396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30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2330" y="3574494"/>
            <a:ext cx="7825621" cy="78256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665137" y="5780723"/>
            <a:ext cx="382667" cy="478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3000" dirty="0"/>
          </a:p>
        </p:txBody>
      </p:sp>
      <p:sp>
        <p:nvSpPr>
          <p:cNvPr id="9" name="Text 4"/>
          <p:cNvSpPr/>
          <p:nvPr/>
        </p:nvSpPr>
        <p:spPr>
          <a:xfrm>
            <a:off x="1436489" y="307836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Арифметичні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793790" y="3568779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+, -, *, /, % (додавання, віднімання, множення, ділення, залишок)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5897523" y="19046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Порівняння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5254704" y="2395061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==, ===, !=, !==, &gt;, &lt;, &gt;=, &lt;= (рівність, строга рівність, нерівність)</a:t>
            </a:r>
            <a:endParaRPr lang="en-US" sz="1750" dirty="0"/>
          </a:p>
        </p:txBody>
      </p:sp>
      <p:sp>
        <p:nvSpPr>
          <p:cNvPr id="13" name="Text 8"/>
          <p:cNvSpPr/>
          <p:nvPr/>
        </p:nvSpPr>
        <p:spPr>
          <a:xfrm>
            <a:off x="10900410" y="3441263"/>
            <a:ext cx="17514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Логічні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900410" y="3931682"/>
            <a:ext cx="17514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&amp;&amp;, ||, ! (і, або, не)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59825"/>
            <a:ext cx="111746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Структури управління: Умовні оператори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622233"/>
            <a:ext cx="2173724" cy="130694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sp>
        <p:nvSpPr>
          <p:cNvPr id="4" name="Text 2"/>
          <p:cNvSpPr/>
          <p:nvPr/>
        </p:nvSpPr>
        <p:spPr>
          <a:xfrm>
            <a:off x="1721167" y="307633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3"/>
          <p:cNvSpPr/>
          <p:nvPr/>
        </p:nvSpPr>
        <p:spPr>
          <a:xfrm>
            <a:off x="3194328" y="28490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if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3339465"/>
            <a:ext cx="360771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Виконує код, якщо умова істинна.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913942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61646A"/>
          </a:solidFill>
          <a:ln/>
        </p:spPr>
      </p:sp>
      <p:sp>
        <p:nvSpPr>
          <p:cNvPr id="8" name="Shape 6"/>
          <p:cNvSpPr/>
          <p:nvPr/>
        </p:nvSpPr>
        <p:spPr>
          <a:xfrm>
            <a:off x="793790" y="4042529"/>
            <a:ext cx="4347567" cy="130694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sp>
        <p:nvSpPr>
          <p:cNvPr id="9" name="Text 7"/>
          <p:cNvSpPr/>
          <p:nvPr/>
        </p:nvSpPr>
        <p:spPr>
          <a:xfrm>
            <a:off x="2808089" y="4496633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5368171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else if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759762"/>
            <a:ext cx="554795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Перевіряє додаткову умову, якщо попередня хибна.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61646A"/>
          </a:solidFill>
          <a:ln/>
        </p:spPr>
      </p:sp>
      <p:sp>
        <p:nvSpPr>
          <p:cNvPr id="13" name="Shape 11"/>
          <p:cNvSpPr/>
          <p:nvPr/>
        </p:nvSpPr>
        <p:spPr>
          <a:xfrm>
            <a:off x="793790" y="5462826"/>
            <a:ext cx="6521410" cy="1306949"/>
          </a:xfrm>
          <a:prstGeom prst="roundRect">
            <a:avLst>
              <a:gd name="adj" fmla="val 2603"/>
            </a:avLst>
          </a:prstGeom>
          <a:solidFill>
            <a:srgbClr val="484B51"/>
          </a:solidFill>
          <a:ln/>
        </p:spPr>
      </p:sp>
      <p:sp>
        <p:nvSpPr>
          <p:cNvPr id="14" name="Text 12"/>
          <p:cNvSpPr/>
          <p:nvPr/>
        </p:nvSpPr>
        <p:spPr>
          <a:xfrm>
            <a:off x="3895011" y="591693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000"/>
              </a:lnSpc>
              <a:buNone/>
            </a:pPr>
            <a:r>
              <a:rPr lang="en-US" sz="25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else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4695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Виконується, якщо жодна умова не істинна.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5779" y="500063"/>
            <a:ext cx="5253157" cy="460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Структури управління: Цикли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3705463" y="1578173"/>
            <a:ext cx="1842373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for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515779" y="1896666"/>
            <a:ext cx="5032058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Виконує блок коду певну кількість разів. Ідеальний для ітерацій з відомою кількістю повторень.</a:t>
            </a:r>
            <a:endParaRPr lang="en-US" sz="11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68816" y="1255276"/>
            <a:ext cx="3092768" cy="309276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582489" y="1778079"/>
            <a:ext cx="22050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1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9082564" y="1578173"/>
            <a:ext cx="1842373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while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9082564" y="1896666"/>
            <a:ext cx="5032058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Перевіряє умову перед кожною ітерацією і виконує блок коду, поки умова залишається істинною.</a:t>
            </a:r>
            <a:endParaRPr lang="en-US" sz="11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8816" y="1255276"/>
            <a:ext cx="3092768" cy="309276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090535" y="2041327"/>
            <a:ext cx="22050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2</a:t>
            </a:r>
            <a:endParaRPr lang="en-US" sz="1700" dirty="0"/>
          </a:p>
        </p:txBody>
      </p:sp>
      <p:sp>
        <p:nvSpPr>
          <p:cNvPr id="11" name="Text 7"/>
          <p:cNvSpPr/>
          <p:nvPr/>
        </p:nvSpPr>
        <p:spPr>
          <a:xfrm>
            <a:off x="9082564" y="3235047"/>
            <a:ext cx="1842373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do...while</a:t>
            </a:r>
            <a:endParaRPr lang="en-US" sz="1450" dirty="0"/>
          </a:p>
        </p:txBody>
      </p:sp>
      <p:sp>
        <p:nvSpPr>
          <p:cNvPr id="12" name="Text 8"/>
          <p:cNvSpPr/>
          <p:nvPr/>
        </p:nvSpPr>
        <p:spPr>
          <a:xfrm>
            <a:off x="9082564" y="3553539"/>
            <a:ext cx="5032058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Гарантовано виконує блок коду хоча б один раз, потім перевіряє умову для подальших ітерацій.</a:t>
            </a:r>
            <a:endParaRPr lang="en-US" sz="11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816" y="1255276"/>
            <a:ext cx="3092768" cy="309276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827288" y="3549372"/>
            <a:ext cx="22050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3</a:t>
            </a:r>
            <a:endParaRPr lang="en-US" sz="1700" dirty="0"/>
          </a:p>
        </p:txBody>
      </p:sp>
      <p:sp>
        <p:nvSpPr>
          <p:cNvPr id="15" name="Text 10"/>
          <p:cNvSpPr/>
          <p:nvPr/>
        </p:nvSpPr>
        <p:spPr>
          <a:xfrm>
            <a:off x="3705463" y="3235047"/>
            <a:ext cx="1842373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00"/>
              </a:lnSpc>
              <a:buNone/>
            </a:pPr>
            <a:r>
              <a:rPr lang="en-US" sz="14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for...of</a:t>
            </a:r>
            <a:endParaRPr lang="en-US" sz="1450" dirty="0"/>
          </a:p>
        </p:txBody>
      </p:sp>
      <p:sp>
        <p:nvSpPr>
          <p:cNvPr id="16" name="Text 11"/>
          <p:cNvSpPr/>
          <p:nvPr/>
        </p:nvSpPr>
        <p:spPr>
          <a:xfrm>
            <a:off x="515779" y="3553539"/>
            <a:ext cx="5032058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Спеціально для перебору елементів масивів, рядків та інших ітерабельних об'єктів у JavaScript.</a:t>
            </a:r>
            <a:endParaRPr lang="en-US" sz="1150" dirty="0"/>
          </a:p>
        </p:txBody>
      </p:sp>
      <p:pic>
        <p:nvPicPr>
          <p:cNvPr id="1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8816" y="1255276"/>
            <a:ext cx="3092768" cy="3092768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6319242" y="3286125"/>
            <a:ext cx="22050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4</a:t>
            </a:r>
            <a:endParaRPr lang="en-US" sz="1700" dirty="0"/>
          </a:p>
        </p:txBody>
      </p:sp>
      <p:sp>
        <p:nvSpPr>
          <p:cNvPr id="19" name="Text 13"/>
          <p:cNvSpPr/>
          <p:nvPr/>
        </p:nvSpPr>
        <p:spPr>
          <a:xfrm>
            <a:off x="515779" y="4513778"/>
            <a:ext cx="13598843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Цикли дозволяють автоматизувати повторювані завдання. Правильний вибір типу циклу залежить від контексту задачі та від того, чи відома кількість ітерацій заздалегідь.</a:t>
            </a:r>
            <a:endParaRPr lang="en-US" sz="1150" dirty="0"/>
          </a:p>
        </p:txBody>
      </p:sp>
      <p:sp>
        <p:nvSpPr>
          <p:cNvPr id="20" name="Shape 14"/>
          <p:cNvSpPr/>
          <p:nvPr/>
        </p:nvSpPr>
        <p:spPr>
          <a:xfrm>
            <a:off x="515779" y="4915257"/>
            <a:ext cx="13598843" cy="2814161"/>
          </a:xfrm>
          <a:prstGeom prst="roundRect">
            <a:avLst>
              <a:gd name="adj" fmla="val 786"/>
            </a:avLst>
          </a:prstGeom>
          <a:solidFill>
            <a:srgbClr val="4D1F00"/>
          </a:solidFill>
          <a:ln/>
        </p:spPr>
      </p:sp>
      <p:sp>
        <p:nvSpPr>
          <p:cNvPr id="21" name="Shape 15"/>
          <p:cNvSpPr/>
          <p:nvPr/>
        </p:nvSpPr>
        <p:spPr>
          <a:xfrm>
            <a:off x="508516" y="4915257"/>
            <a:ext cx="13613368" cy="2814161"/>
          </a:xfrm>
          <a:prstGeom prst="roundRect">
            <a:avLst>
              <a:gd name="adj" fmla="val 786"/>
            </a:avLst>
          </a:prstGeom>
          <a:solidFill>
            <a:srgbClr val="4D1F00"/>
          </a:solidFill>
          <a:ln/>
        </p:spPr>
      </p:sp>
      <p:sp>
        <p:nvSpPr>
          <p:cNvPr id="22" name="Text 16"/>
          <p:cNvSpPr/>
          <p:nvPr/>
        </p:nvSpPr>
        <p:spPr>
          <a:xfrm>
            <a:off x="655796" y="5025747"/>
            <a:ext cx="13318808" cy="25931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Приклад циклу for</a:t>
            </a:r>
            <a:endParaRPr lang="en-US" sz="1150" dirty="0"/>
          </a:p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for (let i = 0; i &lt; 5; i++) {</a:t>
            </a:r>
            <a:endParaRPr lang="en-US" sz="1150" dirty="0"/>
          </a:p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console.log(i); // Виведе числа від 0 до 4</a:t>
            </a:r>
            <a:endParaRPr lang="en-US" sz="1150" dirty="0"/>
          </a:p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150" dirty="0"/>
          </a:p>
          <a:p>
            <a:pPr algn="l" indent="0" marL="0">
              <a:lnSpc>
                <a:spcPts val="1850"/>
              </a:lnSpc>
              <a:buNone/>
            </a:pPr>
            <a:endParaRPr lang="en-US" sz="1150" dirty="0"/>
          </a:p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Приклад циклу while</a:t>
            </a:r>
            <a:endParaRPr lang="en-US" sz="1150" dirty="0"/>
          </a:p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let j = 0;</a:t>
            </a:r>
            <a:endParaRPr lang="en-US" sz="1150" dirty="0"/>
          </a:p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while (j &lt; 5) {</a:t>
            </a:r>
            <a:endParaRPr lang="en-US" sz="1150" dirty="0"/>
          </a:p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console.log(j); // Виведе числа від 0 до 4</a:t>
            </a:r>
            <a:endParaRPr lang="en-US" sz="1150" dirty="0"/>
          </a:p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j++;</a:t>
            </a:r>
            <a:endParaRPr lang="en-US" sz="1150" dirty="0"/>
          </a:p>
          <a:p>
            <a:pPr algn="l" indent="0" marL="0">
              <a:lnSpc>
                <a:spcPts val="1850"/>
              </a:lnSpc>
              <a:buNone/>
            </a:pPr>
            <a:r>
              <a:rPr lang="en-US" sz="1150" dirty="0">
                <a:solidFill>
                  <a:srgbClr val="D4D4D1"/>
                </a:solidFill>
                <a:highlight>
                  <a:srgbClr val="4D1F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1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2025-03-17T15:43:50Z</dcterms:created>
  <dcterms:modified xsi:type="dcterms:W3CDTF">2025-03-17T15:43:50Z</dcterms:modified>
</cp:coreProperties>
</file>